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Default Extension="rels" ContentType="application/vnd.openxmlformats-package.relationships+xml"/>
  <Default Extension="jpeg" ContentType="image/jpeg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ppt/slides/slide34.xml" ContentType="application/vnd.openxmlformats-officedocument.presentationml.slide+xml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s/slide22.xml" ContentType="application/vnd.openxmlformats-officedocument.presentationml.slide+xml"/>
  <Override PartName="/ppt/slides/slide30.xml" ContentType="application/vnd.openxmlformats-officedocument.presentationml.slide+xml"/>
  <Default Extension="xml" ContentType="application/xml"/>
  <Override PartName="/ppt/slides/slide19.xml" ContentType="application/vnd.openxmlformats-officedocument.presentationml.slide+xml"/>
  <Override PartName="/ppt/tableStyles.xml" ContentType="application/vnd.openxmlformats-officedocument.presentationml.tableStyles+xml"/>
  <Override PartName="/ppt/slides/slide15.xml" ContentType="application/vnd.openxmlformats-officedocument.presentationml.slide+xml"/>
  <Override PartName="/ppt/slideLayouts/slideLayout12.xml" ContentType="application/vnd.openxmlformats-officedocument.presentationml.slideLayout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7.xml" ContentType="application/vnd.openxmlformats-officedocument.presentationml.slide+xml"/>
  <Override PartName="/ppt/slides/slide2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16.xml" ContentType="application/vnd.openxmlformats-officedocument.presentationml.slide+xml"/>
  <Override PartName="/ppt/slideLayouts/slideLayout13.xml" ContentType="application/vnd.openxmlformats-officedocument.presentationml.slideLayout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2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32.xml" ContentType="application/vnd.openxmlformats-officedocument.presentationml.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Layouts/slideLayout14.xml" ContentType="application/vnd.openxmlformats-officedocument.presentationml.slideLayout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s/slide29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73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-89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printerSettings" Target="printerSettings/printerSettings1.bin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presProps" Target="presProps.xml"/><Relationship Id="rId38" Type="http://schemas.openxmlformats.org/officeDocument/2006/relationships/viewProps" Target="viewProps.xml"/><Relationship Id="rId39" Type="http://schemas.openxmlformats.org/officeDocument/2006/relationships/theme" Target="theme/theme1.xml"/><Relationship Id="rId4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0"/>
          <p:cNvGrpSpPr/>
          <p:nvPr/>
        </p:nvGrpSpPr>
        <p:grpSpPr>
          <a:xfrm>
            <a:off x="-1" y="3379694"/>
            <a:ext cx="7543801" cy="2604247"/>
            <a:chOff x="-1" y="3379694"/>
            <a:chExt cx="7543801" cy="2604247"/>
          </a:xfrm>
        </p:grpSpPr>
        <p:grpSp>
          <p:nvGrpSpPr>
            <p:cNvPr id="7" name="Group 11"/>
            <p:cNvGrpSpPr/>
            <p:nvPr/>
          </p:nvGrpSpPr>
          <p:grpSpPr>
            <a:xfrm>
              <a:off x="-1" y="3379694"/>
              <a:ext cx="7543801" cy="2604247"/>
              <a:chOff x="-1" y="3379694"/>
              <a:chExt cx="7543801" cy="2604247"/>
            </a:xfrm>
          </p:grpSpPr>
          <p:sp>
            <p:nvSpPr>
              <p:cNvPr id="15" name="Snip Single Corner Rectangle 14"/>
              <p:cNvSpPr/>
              <p:nvPr/>
            </p:nvSpPr>
            <p:spPr>
              <a:xfrm flipV="1">
                <a:off x="-1" y="3393141"/>
                <a:ext cx="7543800" cy="2590800"/>
              </a:xfrm>
              <a:prstGeom prst="snip1Rect">
                <a:avLst>
                  <a:gd name="adj" fmla="val 7379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blurRad="50800" dist="63500" dir="2700000" algn="tl" rotWithShape="0">
                  <a:prstClr val="black">
                    <a:alpha val="5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>
                <a:off x="0" y="3379694"/>
                <a:ext cx="7543800" cy="2377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" name="Teardrop 12"/>
            <p:cNvSpPr/>
            <p:nvPr/>
          </p:nvSpPr>
          <p:spPr>
            <a:xfrm>
              <a:off x="6817659" y="3621741"/>
              <a:ext cx="394447" cy="394447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3913281"/>
            <a:ext cx="5867400" cy="1470025"/>
          </a:xfrm>
        </p:spPr>
        <p:txBody>
          <a:bodyPr>
            <a:normAutofit/>
          </a:bodyPr>
          <a:lstStyle>
            <a:lvl1pPr algn="r">
              <a:defRPr sz="4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396753"/>
            <a:ext cx="5867400" cy="573741"/>
          </a:xfrm>
        </p:spPr>
        <p:txBody>
          <a:bodyPr>
            <a:normAutofit/>
          </a:bodyPr>
          <a:lstStyle>
            <a:lvl1pPr marL="0" indent="0" algn="r">
              <a:spcBef>
                <a:spcPct val="0"/>
              </a:spcBef>
              <a:buNone/>
              <a:defRPr sz="14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-734076" y="4503737"/>
            <a:ext cx="2057400" cy="365125"/>
          </a:xfrm>
        </p:spPr>
        <p:txBody>
          <a:bodyPr lIns="91440" tIns="0" bIns="0" anchor="b" anchorCtr="0"/>
          <a:lstStyle>
            <a:lvl1pPr>
              <a:defRPr sz="14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EA162D37-93FB-A747-9431-C86B5DFAC4F1}" type="datetimeFigureOut">
              <a:rPr lang="en-US" smtClean="0"/>
              <a:pPr/>
              <a:t>4/12/13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-356811" y="4503737"/>
            <a:ext cx="2057397" cy="365125"/>
          </a:xfrm>
        </p:spPr>
        <p:txBody>
          <a:bodyPr lIns="91440" tIns="0" bIns="0" anchor="t" anchorCtr="0"/>
          <a:lstStyle>
            <a:lvl1pPr algn="l">
              <a:defRPr b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0"/>
          <p:cNvGrpSpPr/>
          <p:nvPr/>
        </p:nvGrpSpPr>
        <p:grpSpPr>
          <a:xfrm>
            <a:off x="228600" y="228600"/>
            <a:ext cx="4251960" cy="6387352"/>
            <a:chOff x="228600" y="228600"/>
            <a:chExt cx="4251960" cy="6387352"/>
          </a:xfrm>
        </p:grpSpPr>
        <p:sp>
          <p:nvSpPr>
            <p:cNvPr id="12" name="Snip Diagonal Corner Rectangle 11"/>
            <p:cNvSpPr/>
            <p:nvPr/>
          </p:nvSpPr>
          <p:spPr>
            <a:xfrm flipV="1">
              <a:off x="228600" y="228600"/>
              <a:ext cx="4251960" cy="6387352"/>
            </a:xfrm>
            <a:prstGeom prst="snip2DiagRect">
              <a:avLst>
                <a:gd name="adj1" fmla="val 0"/>
                <a:gd name="adj2" fmla="val 3794"/>
              </a:avLst>
            </a:prstGeom>
            <a:solidFill>
              <a:schemeClr val="bg1"/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Teardrop 12"/>
            <p:cNvSpPr>
              <a:spLocks noChangeAspect="1"/>
            </p:cNvSpPr>
            <p:nvPr/>
          </p:nvSpPr>
          <p:spPr>
            <a:xfrm>
              <a:off x="3886200" y="432548"/>
              <a:ext cx="355002" cy="355002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2176272"/>
            <a:ext cx="3657600" cy="1161288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4654475" y="228600"/>
            <a:ext cx="4251960" cy="6391656"/>
          </a:xfrm>
          <a:prstGeom prst="snip2DiagRect">
            <a:avLst>
              <a:gd name="adj1" fmla="val 0"/>
              <a:gd name="adj2" fmla="val 4017"/>
            </a:avLst>
          </a:prstGeom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3342401"/>
            <a:ext cx="3657600" cy="2595282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58952" y="6300216"/>
            <a:ext cx="1298448" cy="365125"/>
          </a:xfrm>
        </p:spPr>
        <p:txBody>
          <a:bodyPr/>
          <a:lstStyle/>
          <a:p>
            <a:fld id="{EA162D37-93FB-A747-9431-C86B5DFAC4F1}" type="datetimeFigureOut">
              <a:rPr lang="en-US" smtClean="0"/>
              <a:pPr/>
              <a:t>4/12/13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057400" y="6300216"/>
            <a:ext cx="234086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01752" y="6300216"/>
            <a:ext cx="448056" cy="365125"/>
          </a:xfrm>
        </p:spPr>
        <p:txBody>
          <a:bodyPr/>
          <a:lstStyle>
            <a:lvl1pPr algn="l">
              <a:defRPr/>
            </a:lvl1pPr>
          </a:lstStyle>
          <a:p>
            <a:fld id="{C981ED78-C048-434C-83D1-BBB0B07230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4648200"/>
            <a:ext cx="8686800" cy="1963271"/>
          </a:xfrm>
          <a:prstGeom prst="snip2DiagRect">
            <a:avLst>
              <a:gd name="adj1" fmla="val 0"/>
              <a:gd name="adj2" fmla="val 937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48200"/>
            <a:ext cx="8153400" cy="609600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2D37-93FB-A747-9431-C86B5DFAC4F1}" type="datetimeFigureOut">
              <a:rPr lang="en-US" smtClean="0"/>
              <a:pPr/>
              <a:t>4/12/13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1ED78-C048-434C-83D1-BBB0B072306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257799"/>
            <a:ext cx="8156448" cy="820272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ct val="0"/>
              </a:spcBef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 flipH="1">
            <a:off x="228600" y="228600"/>
            <a:ext cx="8677835" cy="4267200"/>
          </a:xfrm>
          <a:prstGeom prst="snip2DiagRect">
            <a:avLst>
              <a:gd name="adj1" fmla="val 0"/>
              <a:gd name="adj2" fmla="val 4332"/>
            </a:avLst>
          </a:prstGeom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2D37-93FB-A747-9431-C86B5DFAC4F1}" type="datetimeFigureOut">
              <a:rPr lang="en-US" smtClean="0"/>
              <a:pPr/>
              <a:t>4/12/13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1ED78-C048-434C-83D1-BBB0B07230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Snip Diagonal Corner Rectangle 9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2D37-93FB-A747-9431-C86B5DFAC4F1}" type="datetimeFigureOut">
              <a:rPr lang="en-US" smtClean="0"/>
              <a:pPr/>
              <a:t>4/12/13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1ED78-C048-434C-83D1-BBB0B07230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nip Diagonal Corner Rectangle 7"/>
          <p:cNvSpPr/>
          <p:nvPr/>
        </p:nvSpPr>
        <p:spPr>
          <a:xfrm flipV="1">
            <a:off x="228600" y="228600"/>
            <a:ext cx="8686800" cy="6387352"/>
          </a:xfrm>
          <a:prstGeom prst="snip2DiagRect">
            <a:avLst>
              <a:gd name="adj1" fmla="val 0"/>
              <a:gd name="adj2" fmla="val 2529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7600" y="838201"/>
            <a:ext cx="1219200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838201"/>
            <a:ext cx="6307138" cy="5105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2D37-93FB-A747-9431-C86B5DFAC4F1}" type="datetimeFigureOut">
              <a:rPr lang="en-US" smtClean="0"/>
              <a:pPr/>
              <a:t>4/12/13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1ED78-C048-434C-83D1-BBB0B07230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Snip Diagonal Corner Rectangle 9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2D37-93FB-A747-9431-C86B5DFAC4F1}" type="datetimeFigureOut">
              <a:rPr lang="en-US" smtClean="0"/>
              <a:pPr/>
              <a:t>4/12/13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1ED78-C048-434C-83D1-BBB0B07230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4"/>
          <p:cNvGrpSpPr/>
          <p:nvPr/>
        </p:nvGrpSpPr>
        <p:grpSpPr>
          <a:xfrm>
            <a:off x="-1" y="3379694"/>
            <a:ext cx="7543801" cy="2604247"/>
            <a:chOff x="-1" y="3379694"/>
            <a:chExt cx="7543801" cy="2604247"/>
          </a:xfrm>
        </p:grpSpPr>
        <p:grpSp>
          <p:nvGrpSpPr>
            <p:cNvPr id="7" name="Group 11"/>
            <p:cNvGrpSpPr/>
            <p:nvPr/>
          </p:nvGrpSpPr>
          <p:grpSpPr>
            <a:xfrm>
              <a:off x="-1" y="3379694"/>
              <a:ext cx="7543801" cy="2604247"/>
              <a:chOff x="-1" y="3379694"/>
              <a:chExt cx="7543801" cy="2604247"/>
            </a:xfrm>
          </p:grpSpPr>
          <p:sp>
            <p:nvSpPr>
              <p:cNvPr id="17" name="Snip Single Corner Rectangle 16"/>
              <p:cNvSpPr/>
              <p:nvPr/>
            </p:nvSpPr>
            <p:spPr>
              <a:xfrm flipV="1">
                <a:off x="-1" y="3393141"/>
                <a:ext cx="7543800" cy="2590800"/>
              </a:xfrm>
              <a:prstGeom prst="snip1Rect">
                <a:avLst>
                  <a:gd name="adj" fmla="val 7379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blurRad="50800" dist="63500" dir="2700000" algn="tl" rotWithShape="0">
                  <a:prstClr val="black">
                    <a:alpha val="5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8" name="Straight Connector 17"/>
              <p:cNvCxnSpPr/>
              <p:nvPr/>
            </p:nvCxnSpPr>
            <p:spPr>
              <a:xfrm>
                <a:off x="0" y="3379694"/>
                <a:ext cx="7543800" cy="2377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6" name="Teardrop 15"/>
            <p:cNvSpPr/>
            <p:nvPr/>
          </p:nvSpPr>
          <p:spPr>
            <a:xfrm>
              <a:off x="6817659" y="3621741"/>
              <a:ext cx="394447" cy="394447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3913281"/>
            <a:ext cx="5867400" cy="1470025"/>
          </a:xfrm>
        </p:spPr>
        <p:txBody>
          <a:bodyPr>
            <a:normAutofit/>
          </a:bodyPr>
          <a:lstStyle>
            <a:lvl1pPr algn="r">
              <a:defRPr sz="4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396753"/>
            <a:ext cx="5867400" cy="573741"/>
          </a:xfrm>
        </p:spPr>
        <p:txBody>
          <a:bodyPr>
            <a:normAutofit/>
          </a:bodyPr>
          <a:lstStyle>
            <a:lvl1pPr marL="0" indent="0" algn="r">
              <a:spcBef>
                <a:spcPct val="0"/>
              </a:spcBef>
              <a:buNone/>
              <a:defRPr sz="14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-734076" y="4503737"/>
            <a:ext cx="2057400" cy="365125"/>
          </a:xfrm>
        </p:spPr>
        <p:txBody>
          <a:bodyPr lIns="91440" tIns="0" bIns="0" anchor="b" anchorCtr="0"/>
          <a:lstStyle>
            <a:lvl1pPr>
              <a:defRPr sz="14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EA162D37-93FB-A747-9431-C86B5DFAC4F1}" type="datetimeFigureOut">
              <a:rPr lang="en-US" smtClean="0"/>
              <a:pPr/>
              <a:t>4/12/13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-356811" y="4503737"/>
            <a:ext cx="2057397" cy="365125"/>
          </a:xfrm>
        </p:spPr>
        <p:txBody>
          <a:bodyPr lIns="91440" tIns="0" bIns="0" anchor="t" anchorCtr="0"/>
          <a:lstStyle>
            <a:lvl1pPr algn="l">
              <a:defRPr b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2"/>
          </p:nvPr>
        </p:nvSpPr>
        <p:spPr>
          <a:xfrm>
            <a:off x="0" y="676835"/>
            <a:ext cx="7543800" cy="2587752"/>
          </a:xfrm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6"/>
          <p:cNvGrpSpPr/>
          <p:nvPr/>
        </p:nvGrpSpPr>
        <p:grpSpPr>
          <a:xfrm flipH="1">
            <a:off x="1600199" y="2126877"/>
            <a:ext cx="7543801" cy="2604247"/>
            <a:chOff x="-1" y="3379694"/>
            <a:chExt cx="7543801" cy="2604247"/>
          </a:xfrm>
        </p:grpSpPr>
        <p:grpSp>
          <p:nvGrpSpPr>
            <p:cNvPr id="7" name="Group 11"/>
            <p:cNvGrpSpPr/>
            <p:nvPr/>
          </p:nvGrpSpPr>
          <p:grpSpPr>
            <a:xfrm>
              <a:off x="-1" y="3379694"/>
              <a:ext cx="7543801" cy="2604247"/>
              <a:chOff x="-1" y="3379694"/>
              <a:chExt cx="7543801" cy="2604247"/>
            </a:xfrm>
          </p:grpSpPr>
          <p:sp>
            <p:nvSpPr>
              <p:cNvPr id="10" name="Snip Single Corner Rectangle 9"/>
              <p:cNvSpPr/>
              <p:nvPr/>
            </p:nvSpPr>
            <p:spPr>
              <a:xfrm flipV="1">
                <a:off x="-1" y="3393141"/>
                <a:ext cx="7543800" cy="2590800"/>
              </a:xfrm>
              <a:prstGeom prst="snip1Rect">
                <a:avLst>
                  <a:gd name="adj" fmla="val 7379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blurRad="50800" dist="63500" dir="2700000" algn="tl" rotWithShape="0">
                  <a:prstClr val="black">
                    <a:alpha val="5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1" name="Straight Connector 10"/>
              <p:cNvCxnSpPr/>
              <p:nvPr/>
            </p:nvCxnSpPr>
            <p:spPr>
              <a:xfrm>
                <a:off x="0" y="3379694"/>
                <a:ext cx="7543800" cy="2377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Teardrop 8"/>
            <p:cNvSpPr/>
            <p:nvPr/>
          </p:nvSpPr>
          <p:spPr>
            <a:xfrm flipH="1">
              <a:off x="228599" y="3621741"/>
              <a:ext cx="394447" cy="394447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6105" y="2653553"/>
            <a:ext cx="5870448" cy="1472184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6105" y="4134881"/>
            <a:ext cx="5870448" cy="57607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 sz="14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8033590" y="3475037"/>
            <a:ext cx="1828801" cy="365125"/>
          </a:xfrm>
        </p:spPr>
        <p:txBody>
          <a:bodyPr vert="horz" lIns="91440" tIns="0" rIns="91440" bIns="0" rtlCol="0" anchor="t" anchorCtr="0"/>
          <a:lstStyle>
            <a:lvl1pPr marL="0" algn="l" defTabSz="914400" rtl="0" eaLnBrk="1" latinLnBrk="0" hangingPunct="1">
              <a:defRPr sz="1100" b="1" kern="120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7658009" y="3475037"/>
            <a:ext cx="1828800" cy="365125"/>
          </a:xfrm>
        </p:spPr>
        <p:txBody>
          <a:bodyPr vert="horz" lIns="91440" tIns="0" rIns="91440" bIns="0" rtlCol="0" anchor="b" anchorCtr="0"/>
          <a:lstStyle>
            <a:lvl1pPr marL="0" algn="l" defTabSz="914400" rtl="0" eaLnBrk="1" latinLnBrk="0" hangingPunct="1">
              <a:defRPr sz="1400" b="1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EA162D37-93FB-A747-9431-C86B5DFAC4F1}" type="datetimeFigureOut">
              <a:rPr lang="en-US" smtClean="0"/>
              <a:pPr/>
              <a:t>4/12/13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nip Diagonal Corner Rectangle 10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Snip Diagonal Corner Rectangle 11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95833"/>
            <a:ext cx="7583488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1" y="1981201"/>
            <a:ext cx="365760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5351" y="1981201"/>
            <a:ext cx="365760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2D37-93FB-A747-9431-C86B5DFAC4F1}" type="datetimeFigureOut">
              <a:rPr lang="en-US" smtClean="0"/>
              <a:pPr/>
              <a:t>4/12/13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1ED78-C048-434C-83D1-BBB0B07230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Diagonal Corner Rectangle 11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Snip Diagonal Corner Rectangle 12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95833"/>
            <a:ext cx="7583488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852426"/>
            <a:ext cx="3657600" cy="868362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26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3" y="2743200"/>
            <a:ext cx="3657600" cy="32131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5351" y="1852426"/>
            <a:ext cx="3657600" cy="868362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26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5351" y="2743200"/>
            <a:ext cx="3657600" cy="32131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2D37-93FB-A747-9431-C86B5DFAC4F1}" type="datetimeFigureOut">
              <a:rPr lang="en-US" smtClean="0"/>
              <a:pPr/>
              <a:t>4/12/13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1ED78-C048-434C-83D1-BBB0B07230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Snip Diagonal Corner Rectangle 9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2D37-93FB-A747-9431-C86B5DFAC4F1}" type="datetimeFigureOut">
              <a:rPr lang="en-US" smtClean="0"/>
              <a:pPr/>
              <a:t>4/12/13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1ED78-C048-434C-83D1-BBB0B07230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nip Diagonal Corner Rectangle 5"/>
          <p:cNvSpPr/>
          <p:nvPr/>
        </p:nvSpPr>
        <p:spPr>
          <a:xfrm flipV="1">
            <a:off x="228600" y="228600"/>
            <a:ext cx="8686800" cy="6387352"/>
          </a:xfrm>
          <a:prstGeom prst="snip2DiagRect">
            <a:avLst>
              <a:gd name="adj1" fmla="val 0"/>
              <a:gd name="adj2" fmla="val 2529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2D37-93FB-A747-9431-C86B5DFAC4F1}" type="datetimeFigureOut">
              <a:rPr lang="en-US" smtClean="0"/>
              <a:pPr/>
              <a:t>4/12/13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1ED78-C048-434C-83D1-BBB0B07230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1"/>
          <p:cNvGrpSpPr/>
          <p:nvPr/>
        </p:nvGrpSpPr>
        <p:grpSpPr>
          <a:xfrm>
            <a:off x="228600" y="228600"/>
            <a:ext cx="4251960" cy="6387352"/>
            <a:chOff x="228600" y="228600"/>
            <a:chExt cx="4251960" cy="6387352"/>
          </a:xfrm>
        </p:grpSpPr>
        <p:sp>
          <p:nvSpPr>
            <p:cNvPr id="13" name="Snip Diagonal Corner Rectangle 12"/>
            <p:cNvSpPr/>
            <p:nvPr/>
          </p:nvSpPr>
          <p:spPr>
            <a:xfrm flipV="1">
              <a:off x="228600" y="228600"/>
              <a:ext cx="4251960" cy="6387352"/>
            </a:xfrm>
            <a:prstGeom prst="snip2DiagRect">
              <a:avLst>
                <a:gd name="adj1" fmla="val 0"/>
                <a:gd name="adj2" fmla="val 3794"/>
              </a:avLst>
            </a:prstGeom>
            <a:solidFill>
              <a:schemeClr val="bg1"/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Teardrop 13"/>
            <p:cNvSpPr>
              <a:spLocks noChangeAspect="1"/>
            </p:cNvSpPr>
            <p:nvPr/>
          </p:nvSpPr>
          <p:spPr>
            <a:xfrm>
              <a:off x="3886200" y="432548"/>
              <a:ext cx="355002" cy="355002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5" name="Snip Diagonal Corner Rectangle 14"/>
          <p:cNvSpPr/>
          <p:nvPr/>
        </p:nvSpPr>
        <p:spPr>
          <a:xfrm flipV="1">
            <a:off x="4648200" y="228600"/>
            <a:ext cx="4251960" cy="6387352"/>
          </a:xfrm>
          <a:prstGeom prst="snip2DiagRect">
            <a:avLst>
              <a:gd name="adj1" fmla="val 0"/>
              <a:gd name="adj2" fmla="val 379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0" y="2177303"/>
            <a:ext cx="3657600" cy="1162050"/>
          </a:xfrm>
        </p:spPr>
        <p:txBody>
          <a:bodyPr anchor="b">
            <a:normAutofit/>
          </a:bodyPr>
          <a:lstStyle>
            <a:lvl1pPr algn="l">
              <a:defRPr sz="30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45380" y="609600"/>
            <a:ext cx="3657600" cy="53340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5780" y="3352799"/>
            <a:ext cx="3657600" cy="2590801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2000" y="6297706"/>
            <a:ext cx="1295400" cy="365125"/>
          </a:xfrm>
        </p:spPr>
        <p:txBody>
          <a:bodyPr/>
          <a:lstStyle/>
          <a:p>
            <a:fld id="{EA162D37-93FB-A747-9431-C86B5DFAC4F1}" type="datetimeFigureOut">
              <a:rPr lang="en-US" smtClean="0"/>
              <a:pPr/>
              <a:t>4/12/13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057400" y="6297706"/>
            <a:ext cx="23397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04800" y="6297706"/>
            <a:ext cx="443753" cy="365125"/>
          </a:xfrm>
        </p:spPr>
        <p:txBody>
          <a:bodyPr/>
          <a:lstStyle>
            <a:lvl1pPr algn="l">
              <a:defRPr/>
            </a:lvl1pPr>
          </a:lstStyle>
          <a:p>
            <a:fld id="{C981ED78-C048-434C-83D1-BBB0B07230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3" y="295833"/>
            <a:ext cx="7583488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949824"/>
            <a:ext cx="7583488" cy="40072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8600" y="624391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EA162D37-93FB-A747-9431-C86B5DFAC4F1}" type="datetimeFigureOut">
              <a:rPr lang="en-US" smtClean="0"/>
              <a:pPr/>
              <a:t>4/12/13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67400" y="62484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5300" y="624840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C981ED78-C048-434C-83D1-BBB0B072306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43" r:id="rId12"/>
    <p:sldLayoutId id="2147483744" r:id="rId13"/>
    <p:sldLayoutId id="2147483745" r:id="rId14"/>
  </p:sldLayoutIdLst>
  <p:txStyles>
    <p:titleStyle>
      <a:lvl1pPr algn="l" defTabSz="914400" rtl="0" eaLnBrk="1" latinLnBrk="0" hangingPunct="1">
        <a:spcBef>
          <a:spcPct val="0"/>
        </a:spcBef>
        <a:buNone/>
        <a:defRPr sz="3800" kern="120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SzPct val="90000"/>
        <a:buFont typeface="Wingdings 2" pitchFamily="18" charset="2"/>
        <a:buChar char=""/>
        <a:defRPr sz="22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20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18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18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18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4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5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7.jpe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8.jpe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9.jpe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0.jpe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stevensavage.com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 For Employment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The Director’s Cut of the Job Search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>
              <a:spcBef>
                <a:spcPts val="800"/>
              </a:spcBef>
            </a:pPr>
            <a:r>
              <a:rPr lang="en-US" dirty="0" smtClean="0"/>
              <a:t>Know How Your Resume Communicates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Is There a Silver Bullet Point?</a:t>
            </a:r>
          </a:p>
        </p:txBody>
      </p:sp>
      <p:pic>
        <p:nvPicPr>
          <p:cNvPr id="8" name="Picture Placeholder 7" descr="file0002004610600.jpg"/>
          <p:cNvPicPr>
            <a:picLocks noGrp="1" noChangeAspect="1"/>
          </p:cNvPicPr>
          <p:nvPr>
            <p:ph type="pic" sz="quarter" idx="12"/>
          </p:nvPr>
        </p:nvPicPr>
        <p:blipFill>
          <a:blip r:embed="rId2"/>
          <a:stretch>
            <a:fillRect/>
          </a:stretch>
        </p:blipFill>
        <p:spPr>
          <a:xfrm>
            <a:off x="1829520" y="676835"/>
            <a:ext cx="3884760" cy="2587752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Resumes Say More Than We Think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People can judge a lot about you before they read a resume.</a:t>
            </a:r>
          </a:p>
          <a:p>
            <a:r>
              <a:rPr lang="en-US" dirty="0" smtClean="0"/>
              <a:t>A resume’s look, format, clarity, layout, and more speak of a level of skill and commitment.</a:t>
            </a:r>
          </a:p>
          <a:p>
            <a:r>
              <a:rPr lang="en-US" dirty="0" smtClean="0"/>
              <a:t>A good resume shows you care about the recruiter and the people reading it.</a:t>
            </a:r>
          </a:p>
          <a:p>
            <a:r>
              <a:rPr lang="en-US" dirty="0" smtClean="0"/>
              <a:t>People are so used to bad resumes that good ones stand out and are appreciated.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 Should . . 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your resume look good and professional – it shows your commitment.</a:t>
            </a:r>
          </a:p>
          <a:p>
            <a:r>
              <a:rPr lang="en-US" dirty="0" smtClean="0"/>
              <a:t>Make it interesting and make it tell a story – engage people.</a:t>
            </a:r>
          </a:p>
          <a:p>
            <a:r>
              <a:rPr lang="en-US" dirty="0" smtClean="0"/>
              <a:t>Keep in mind this resume has to help people hire you – you help them by making it clear and well-done.</a:t>
            </a:r>
          </a:p>
          <a:p>
            <a:r>
              <a:rPr lang="en-US" dirty="0" smtClean="0"/>
              <a:t>Remember making a resume is a separate skill – treat it that way.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>
              <a:spcBef>
                <a:spcPts val="800"/>
              </a:spcBef>
            </a:pPr>
            <a:r>
              <a:rPr lang="en-US" dirty="0" smtClean="0"/>
              <a:t>How Job Search Boards Can Help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It’s not just reading postings until your eyes bleed.</a:t>
            </a:r>
          </a:p>
        </p:txBody>
      </p:sp>
      <p:pic>
        <p:nvPicPr>
          <p:cNvPr id="8" name="Picture Placeholder 7" descr="file0002004610600.jpg"/>
          <p:cNvPicPr>
            <a:picLocks noGrp="1" noChangeAspect="1"/>
          </p:cNvPicPr>
          <p:nvPr>
            <p:ph type="pic" sz="quarter" idx="12"/>
          </p:nvPr>
        </p:nvPicPr>
        <p:blipFill>
          <a:blip r:embed="rId2"/>
          <a:stretch>
            <a:fillRect/>
          </a:stretch>
        </p:blipFill>
        <p:spPr>
          <a:xfrm>
            <a:off x="1838880" y="676835"/>
            <a:ext cx="3866039" cy="2587752"/>
          </a:xfr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Job Search Boards Work – Kind Of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Boards get good and bad reps, but they need to be understood for what they are.</a:t>
            </a:r>
          </a:p>
          <a:p>
            <a:r>
              <a:rPr lang="en-US" dirty="0" smtClean="0"/>
              <a:t>Board effectiveness varies radically by region, position, and industry.  It can be more effective than Networking – or useless.</a:t>
            </a:r>
          </a:p>
          <a:p>
            <a:r>
              <a:rPr lang="en-US" dirty="0" smtClean="0"/>
              <a:t>Their usefulness changes over time.</a:t>
            </a:r>
          </a:p>
          <a:p>
            <a:r>
              <a:rPr lang="en-US" dirty="0" smtClean="0"/>
              <a:t>They are, actually, great research tools.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 Should . . 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Identify good job boards for your search (if there are any), and swap tips with others.</a:t>
            </a:r>
          </a:p>
          <a:p>
            <a:r>
              <a:rPr lang="en-US" dirty="0" smtClean="0"/>
              <a:t>Follow any leads with one company to see if there are others – Boards can signal larger bodies of opportunities.</a:t>
            </a:r>
          </a:p>
          <a:p>
            <a:r>
              <a:rPr lang="en-US" dirty="0" smtClean="0"/>
              <a:t>Use Boards for research to see what’s out there, what you can learn, trends, etc.</a:t>
            </a:r>
          </a:p>
          <a:p>
            <a:r>
              <a:rPr lang="en-US" dirty="0" smtClean="0"/>
              <a:t>Company boards usually have posts that aren’t anywhere else – use your alerts.</a:t>
            </a:r>
          </a:p>
          <a:p>
            <a:r>
              <a:rPr lang="en-US" dirty="0" smtClean="0"/>
              <a:t>Boards will also introduce you to good recruiters.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>
              <a:spcBef>
                <a:spcPts val="800"/>
              </a:spcBef>
            </a:pPr>
            <a:r>
              <a:rPr lang="en-US" dirty="0" smtClean="0"/>
              <a:t>What Networking Really Is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If you think it’s all about cables, I have news for you.</a:t>
            </a:r>
          </a:p>
        </p:txBody>
      </p:sp>
      <p:pic>
        <p:nvPicPr>
          <p:cNvPr id="8" name="Picture Placeholder 7" descr="file0002004610600.jpg"/>
          <p:cNvPicPr>
            <a:picLocks noGrp="1" noChangeAspect="1"/>
          </p:cNvPicPr>
          <p:nvPr>
            <p:ph type="pic" sz="quarter" idx="12"/>
          </p:nvPr>
        </p:nvPicPr>
        <p:blipFill>
          <a:blip r:embed="rId2"/>
          <a:stretch>
            <a:fillRect/>
          </a:stretch>
        </p:blipFill>
        <p:spPr>
          <a:xfrm>
            <a:off x="2065084" y="676835"/>
            <a:ext cx="3413630" cy="2587752"/>
          </a:xfr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Networking Is More Than It Seems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Networking is something we give lip service too, and often get tired of hearing about.</a:t>
            </a:r>
          </a:p>
          <a:p>
            <a:r>
              <a:rPr lang="en-US" dirty="0" smtClean="0"/>
              <a:t>What it really is is developing the ability to communicate and connect with people – and doing it all the time.</a:t>
            </a:r>
          </a:p>
          <a:p>
            <a:r>
              <a:rPr lang="en-US" dirty="0" smtClean="0"/>
              <a:t>We often treat it as something we turn on and off or are forced to do – really you have to get into it.</a:t>
            </a:r>
          </a:p>
          <a:p>
            <a:r>
              <a:rPr lang="en-US" dirty="0" smtClean="0"/>
              <a:t>It’s a long-term commitment.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 Should . . 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Tell people about your job search and job search needs.  They have to know or they can’t help.</a:t>
            </a:r>
          </a:p>
          <a:p>
            <a:r>
              <a:rPr lang="en-US" dirty="0" smtClean="0"/>
              <a:t>You are always networking.  Even in an interview, your networking skills help you connect.</a:t>
            </a:r>
          </a:p>
          <a:p>
            <a:r>
              <a:rPr lang="en-US" dirty="0" smtClean="0"/>
              <a:t>Remember networking is about connecting with everyone, from recruiters to secretaries.</a:t>
            </a:r>
          </a:p>
          <a:p>
            <a:r>
              <a:rPr lang="en-US" dirty="0" smtClean="0"/>
              <a:t>Remember Networking is arguably the most effective way to find the right job, but not the only one.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>
              <a:spcBef>
                <a:spcPts val="800"/>
              </a:spcBef>
            </a:pPr>
            <a:r>
              <a:rPr lang="en-US" dirty="0" smtClean="0"/>
              <a:t>Being your (Best) Self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It’s not who you know, it’s who you know you are.</a:t>
            </a:r>
          </a:p>
        </p:txBody>
      </p:sp>
      <p:pic>
        <p:nvPicPr>
          <p:cNvPr id="8" name="Picture Placeholder 7" descr="file0002004610600.jpg"/>
          <p:cNvPicPr>
            <a:picLocks noGrp="1" noChangeAspect="1"/>
          </p:cNvPicPr>
          <p:nvPr>
            <p:ph type="pic" sz="quarter" idx="12"/>
          </p:nvPr>
        </p:nvPicPr>
        <p:blipFill>
          <a:blip r:embed="rId2"/>
          <a:stretch>
            <a:fillRect/>
          </a:stretch>
        </p:blipFill>
        <p:spPr>
          <a:xfrm>
            <a:off x="2065084" y="690600"/>
            <a:ext cx="3413630" cy="2560222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I’m Steven Savage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like to call myself a “Professional Geek.”</a:t>
            </a:r>
          </a:p>
          <a:p>
            <a:r>
              <a:rPr lang="en-US" dirty="0" smtClean="0"/>
              <a:t>I’ve been a Project Manager for 9 years.  Before that I was an engineer for 7 years.</a:t>
            </a:r>
          </a:p>
          <a:p>
            <a:r>
              <a:rPr lang="en-US" dirty="0" smtClean="0"/>
              <a:t>I speak, write, and blog on careers, economics, culture, and technology.  I like to think I have the time to do this as I’m so organized.</a:t>
            </a:r>
          </a:p>
          <a:p>
            <a:r>
              <a:rPr lang="en-US" dirty="0" smtClean="0"/>
              <a:t>You’ve seen me around and may have attended my previous panel on video games and </a:t>
            </a:r>
            <a:r>
              <a:rPr lang="en-US" dirty="0" err="1" smtClean="0"/>
              <a:t>PMs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You Want To Be Yourself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Being false on the job search leads to failure.</a:t>
            </a:r>
          </a:p>
          <a:p>
            <a:r>
              <a:rPr lang="en-US" dirty="0" smtClean="0"/>
              <a:t>A lot of people in the job search spend too much time dancing around the truth about each other.</a:t>
            </a:r>
          </a:p>
          <a:p>
            <a:r>
              <a:rPr lang="en-US" dirty="0" smtClean="0"/>
              <a:t>The best thing to do is to be yourself – by showing the best “sides” of you.</a:t>
            </a:r>
          </a:p>
          <a:p>
            <a:r>
              <a:rPr lang="en-US" dirty="0" smtClean="0"/>
              <a:t>The self-exploration this entails is very helpful.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 Should . . 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Spend some time getting to know yourself so you can be more authentic.</a:t>
            </a:r>
          </a:p>
          <a:p>
            <a:r>
              <a:rPr lang="en-US" dirty="0" smtClean="0"/>
              <a:t>Identify and bring out your best traits in interviews – and bring them up.</a:t>
            </a:r>
          </a:p>
          <a:p>
            <a:r>
              <a:rPr lang="en-US" dirty="0" smtClean="0"/>
              <a:t>Be honest.  It’s better you don’t get a job you’re wrong for than have a miserable career.</a:t>
            </a:r>
          </a:p>
          <a:p>
            <a:r>
              <a:rPr lang="en-US" dirty="0" smtClean="0"/>
              <a:t>Being your Best Self makes you more relaxed and natural.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>
              <a:spcBef>
                <a:spcPts val="800"/>
              </a:spcBef>
            </a:pPr>
            <a:r>
              <a:rPr lang="en-US" dirty="0" smtClean="0"/>
              <a:t>Empathy Is Success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Someone has to stop being a jerk.  You should start.</a:t>
            </a:r>
          </a:p>
        </p:txBody>
      </p:sp>
      <p:pic>
        <p:nvPicPr>
          <p:cNvPr id="8" name="Picture Placeholder 7" descr="file0002004610600.jpg"/>
          <p:cNvPicPr>
            <a:picLocks noGrp="1" noChangeAspect="1"/>
          </p:cNvPicPr>
          <p:nvPr>
            <p:ph type="pic" sz="quarter" idx="12"/>
          </p:nvPr>
        </p:nvPicPr>
        <p:blipFill>
          <a:blip r:embed="rId2"/>
          <a:stretch>
            <a:fillRect/>
          </a:stretch>
        </p:blipFill>
        <p:spPr>
          <a:xfrm>
            <a:off x="2221765" y="690600"/>
            <a:ext cx="3100268" cy="2560222"/>
          </a:xfr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Empathy Is Lacking In The Job Search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There’s a lot of hostility.</a:t>
            </a:r>
          </a:p>
          <a:p>
            <a:r>
              <a:rPr lang="en-US" dirty="0" smtClean="0"/>
              <a:t>There’s a lot of misunderstanding.</a:t>
            </a:r>
          </a:p>
          <a:p>
            <a:r>
              <a:rPr lang="en-US" dirty="0" smtClean="0"/>
              <a:t>There’s a lot of stress.</a:t>
            </a:r>
          </a:p>
          <a:p>
            <a:r>
              <a:rPr lang="en-US" dirty="0" smtClean="0"/>
              <a:t>When we’re more empathetic with the people we interview with and talk to, we communicate better and we make it easier.</a:t>
            </a:r>
          </a:p>
          <a:p>
            <a:r>
              <a:rPr lang="en-US" dirty="0" smtClean="0"/>
              <a:t>Empathy makes us better interviewers.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 Should . . 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Put yourselves in the shoes of people interviewing you.</a:t>
            </a:r>
          </a:p>
          <a:p>
            <a:r>
              <a:rPr lang="en-US" dirty="0" smtClean="0"/>
              <a:t>Ask what your potential employer wants and needs – it’ll help you communicate it.</a:t>
            </a:r>
          </a:p>
          <a:p>
            <a:r>
              <a:rPr lang="en-US" dirty="0" smtClean="0"/>
              <a:t>Really connect with people in the job search – make the effort to find common ground.</a:t>
            </a:r>
          </a:p>
          <a:p>
            <a:r>
              <a:rPr lang="en-US" dirty="0" smtClean="0"/>
              <a:t>Understand that as much as it’s awful for you, some poor sot has to interview a hundred of you.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>
              <a:spcBef>
                <a:spcPts val="800"/>
              </a:spcBef>
            </a:pPr>
            <a:r>
              <a:rPr lang="en-US" dirty="0" smtClean="0"/>
              <a:t>A “Blitz” Can Help You Get Going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Grab the coffee and get going</a:t>
            </a:r>
          </a:p>
        </p:txBody>
      </p:sp>
      <p:pic>
        <p:nvPicPr>
          <p:cNvPr id="8" name="Picture Placeholder 7" descr="file0002004610600.jpg"/>
          <p:cNvPicPr>
            <a:picLocks noGrp="1" noChangeAspect="1"/>
          </p:cNvPicPr>
          <p:nvPr>
            <p:ph type="pic" sz="quarter" idx="12"/>
          </p:nvPr>
        </p:nvPicPr>
        <p:blipFill>
          <a:blip r:embed="rId2"/>
          <a:stretch>
            <a:fillRect/>
          </a:stretch>
        </p:blipFill>
        <p:spPr>
          <a:xfrm>
            <a:off x="2221765" y="938122"/>
            <a:ext cx="3100268" cy="2065178"/>
          </a:xfr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Starting the Job Search Is Hard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You’re tired, exhausted, depressed, and possibly coping with anger issues.</a:t>
            </a:r>
          </a:p>
          <a:p>
            <a:r>
              <a:rPr lang="en-US" dirty="0" smtClean="0"/>
              <a:t>You need to feel effective and get moving.</a:t>
            </a:r>
          </a:p>
          <a:p>
            <a:r>
              <a:rPr lang="en-US" dirty="0" smtClean="0"/>
              <a:t>It seems to be best to start off with a “Blitz” – jump straight into it.</a:t>
            </a:r>
          </a:p>
          <a:p>
            <a:r>
              <a:rPr lang="en-US" dirty="0" smtClean="0"/>
              <a:t>It makes you feel effective, gives you feedback, and helps you focus.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 Should . . 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Make sure you know what you want first.</a:t>
            </a:r>
          </a:p>
          <a:p>
            <a:r>
              <a:rPr lang="en-US" dirty="0" smtClean="0"/>
              <a:t>Contact EVERYONE you know to tell them your situation – someone can help.</a:t>
            </a:r>
          </a:p>
          <a:p>
            <a:r>
              <a:rPr lang="en-US" dirty="0" smtClean="0"/>
              <a:t>Get as many resumes out there – I recommend sending them out to every job board and opening you can find.</a:t>
            </a:r>
          </a:p>
          <a:p>
            <a:r>
              <a:rPr lang="en-US" dirty="0" smtClean="0"/>
              <a:t>Watch the results as the feedback comes back – it helps you evaluate your situation.</a:t>
            </a:r>
          </a:p>
          <a:p>
            <a:r>
              <a:rPr lang="en-US" dirty="0" smtClean="0"/>
              <a:t>It also “gets things out of the way.”</a:t>
            </a: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>
              <a:spcBef>
                <a:spcPts val="800"/>
              </a:spcBef>
            </a:pPr>
            <a:r>
              <a:rPr lang="en-US" dirty="0" smtClean="0"/>
              <a:t>The Job Search is a Campaign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for the long haul, no matter how short it is.</a:t>
            </a:r>
          </a:p>
        </p:txBody>
      </p:sp>
      <p:pic>
        <p:nvPicPr>
          <p:cNvPr id="8" name="Picture Placeholder 7" descr="file0002004610600.jpg"/>
          <p:cNvPicPr>
            <a:picLocks noGrp="1" noChangeAspect="1"/>
          </p:cNvPicPr>
          <p:nvPr>
            <p:ph type="pic" sz="quarter" idx="12"/>
          </p:nvPr>
        </p:nvPicPr>
        <p:blipFill>
          <a:blip r:embed="rId2"/>
          <a:stretch>
            <a:fillRect/>
          </a:stretch>
        </p:blipFill>
        <p:spPr>
          <a:xfrm>
            <a:off x="2395114" y="938122"/>
            <a:ext cx="3131058" cy="2348294"/>
          </a:xfr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Job Search Should Be A Campaign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Being organized, having regular reviews and activities lets you stay organized and be effective.</a:t>
            </a:r>
          </a:p>
          <a:p>
            <a:r>
              <a:rPr lang="en-US" dirty="0" smtClean="0"/>
              <a:t>A well-organized job search helps you best use your time.</a:t>
            </a:r>
          </a:p>
          <a:p>
            <a:r>
              <a:rPr lang="en-US" dirty="0" smtClean="0"/>
              <a:t>It controls the panic of a job search.</a:t>
            </a:r>
          </a:p>
          <a:p>
            <a:r>
              <a:rPr lang="en-US" dirty="0" smtClean="0"/>
              <a:t>It helps you evaluate feedback.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why am I flapping my jaw again?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got laid off twice in 2012, and had to do two job searches, as well as control my disillusionment with startups.</a:t>
            </a:r>
          </a:p>
          <a:p>
            <a:r>
              <a:rPr lang="en-US" dirty="0" smtClean="0"/>
              <a:t>I decided to record my job search findings and techniques as a way of learning, a way of sharing, and as a way to make something good come of this besides a paycheck.</a:t>
            </a:r>
          </a:p>
          <a:p>
            <a:r>
              <a:rPr lang="en-US" dirty="0" smtClean="0"/>
              <a:t>I ended up putting these findings in a book, Quest For Employment, at http://</a:t>
            </a:r>
            <a:r>
              <a:rPr lang="en-US" dirty="0" err="1" smtClean="0"/>
              <a:t>www.questforemployment.com</a:t>
            </a:r>
            <a:r>
              <a:rPr lang="en-US" dirty="0" smtClean="0"/>
              <a:t>/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 Should . . 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Make sure you have your “materials” in order – resume, etc. Before any search is needed.</a:t>
            </a:r>
          </a:p>
          <a:p>
            <a:r>
              <a:rPr lang="en-US" dirty="0" smtClean="0"/>
              <a:t>Track your data to evaluate performance, opportunities, etc.</a:t>
            </a:r>
          </a:p>
          <a:p>
            <a:r>
              <a:rPr lang="en-US" dirty="0" smtClean="0"/>
              <a:t>Regularly review progress and information so you can adapt.</a:t>
            </a:r>
          </a:p>
          <a:p>
            <a:r>
              <a:rPr lang="en-US" dirty="0" smtClean="0"/>
              <a:t>“Hit Hard” – get those resumes and contacts out there.</a:t>
            </a:r>
          </a:p>
          <a:p>
            <a:r>
              <a:rPr lang="en-US" dirty="0" smtClean="0"/>
              <a:t>Go around, don’t give up – this is navigation.</a:t>
            </a:r>
          </a:p>
          <a:p>
            <a:r>
              <a:rPr lang="en-US" dirty="0" smtClean="0"/>
              <a:t>Tie it together – introduce people, etc.</a:t>
            </a:r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>
              <a:spcBef>
                <a:spcPts val="800"/>
              </a:spcBef>
            </a:pPr>
            <a:r>
              <a:rPr lang="en-US" dirty="0" smtClean="0"/>
              <a:t>In Conclusion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Amazing how long he can talk isn’t it?</a:t>
            </a:r>
          </a:p>
        </p:txBody>
      </p:sp>
      <p:pic>
        <p:nvPicPr>
          <p:cNvPr id="8" name="Picture Placeholder 7" descr="file0002004610600.jpg"/>
          <p:cNvPicPr>
            <a:picLocks noGrp="1" noChangeAspect="1"/>
          </p:cNvPicPr>
          <p:nvPr>
            <p:ph type="pic" sz="quarter" idx="12"/>
          </p:nvPr>
        </p:nvPicPr>
        <p:blipFill>
          <a:blip r:embed="rId2"/>
          <a:stretch>
            <a:fillRect/>
          </a:stretch>
        </p:blipFill>
        <p:spPr>
          <a:xfrm>
            <a:off x="2395114" y="1069425"/>
            <a:ext cx="3131058" cy="2085688"/>
          </a:xfr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 Beyond The Basics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we’re often taught about job searching is the basics.</a:t>
            </a:r>
          </a:p>
          <a:p>
            <a:r>
              <a:rPr lang="en-US" dirty="0" smtClean="0"/>
              <a:t>We might not learn about the “Directors Cut” for a long time – or know we know it.</a:t>
            </a:r>
          </a:p>
          <a:p>
            <a:r>
              <a:rPr lang="en-US" dirty="0" smtClean="0"/>
              <a:t>Job Searching is its own </a:t>
            </a:r>
            <a:r>
              <a:rPr lang="en-US" dirty="0" err="1" smtClean="0"/>
              <a:t>skillset</a:t>
            </a:r>
            <a:r>
              <a:rPr lang="en-US" dirty="0" smtClean="0"/>
              <a:t> and knowledge set – and is worth developing.</a:t>
            </a:r>
          </a:p>
          <a:p>
            <a:r>
              <a:rPr lang="en-US" dirty="0" smtClean="0"/>
              <a:t>This would be somewhat less </a:t>
            </a:r>
            <a:r>
              <a:rPr lang="en-US" dirty="0" err="1" smtClean="0"/>
              <a:t>worrysome</a:t>
            </a:r>
            <a:r>
              <a:rPr lang="en-US" dirty="0" smtClean="0"/>
              <a:t> if the economy didn’t continue to be pathetic.</a:t>
            </a:r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Your Instructions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Follow the advice here.</a:t>
            </a:r>
          </a:p>
          <a:p>
            <a:r>
              <a:rPr lang="en-US" dirty="0" smtClean="0"/>
              <a:t>When you do your next epic job search share it – in a blog, as a seminar, in a video etc.</a:t>
            </a:r>
          </a:p>
          <a:p>
            <a:r>
              <a:rPr lang="en-US" dirty="0" smtClean="0"/>
              <a:t>Go on and publish a book (call me for advice!) or something else.</a:t>
            </a:r>
          </a:p>
          <a:p>
            <a:r>
              <a:rPr lang="en-US" dirty="0" smtClean="0"/>
              <a:t>Every effort we make can be shared to help us all be better at navigating these changing times.</a:t>
            </a:r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Contact Me!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can be reached at </a:t>
            </a:r>
            <a:r>
              <a:rPr lang="en-US" dirty="0" smtClean="0">
                <a:hlinkClick r:id="rId2"/>
              </a:rPr>
              <a:t>http://www.stevensavage.com/</a:t>
            </a:r>
            <a:endParaRPr lang="en-US" dirty="0" smtClean="0"/>
          </a:p>
          <a:p>
            <a:r>
              <a:rPr lang="en-US" dirty="0" smtClean="0"/>
              <a:t>I’m always glad to hear from fellow pros!</a:t>
            </a:r>
          </a:p>
          <a:p>
            <a:r>
              <a:rPr lang="en-US" dirty="0" smtClean="0"/>
              <a:t>You can find my books on Amazon, Nook, and my own site.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Did I Discover?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First, that Yorkshire Terriers find you boring to watch when you do a job search.</a:t>
            </a:r>
          </a:p>
          <a:p>
            <a:r>
              <a:rPr lang="en-US" dirty="0" smtClean="0"/>
              <a:t>Two, that the basic job search techniques and skills we’re taught are just that – basic.  There’s more.</a:t>
            </a:r>
          </a:p>
          <a:p>
            <a:r>
              <a:rPr lang="en-US" dirty="0" smtClean="0"/>
              <a:t>Three, that there’s identifiable ways to improve your job search beyond the basic – “The Director’s Cut” as it were.</a:t>
            </a:r>
          </a:p>
          <a:p>
            <a:r>
              <a:rPr lang="en-US" dirty="0" smtClean="0"/>
              <a:t>Fourth, that I can put this in a book, sell it, and get </a:t>
            </a:r>
            <a:r>
              <a:rPr lang="en-US" dirty="0" err="1" smtClean="0"/>
              <a:t>PDU’s</a:t>
            </a:r>
            <a:r>
              <a:rPr lang="en-US" dirty="0" smtClean="0"/>
              <a:t> for discussing a Red Bull fueled job search.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What Areas Can We Improve?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800"/>
              </a:spcBef>
            </a:pPr>
            <a:r>
              <a:rPr lang="en-US" dirty="0" smtClean="0"/>
              <a:t>Dealing with Regional Issues.</a:t>
            </a:r>
          </a:p>
          <a:p>
            <a:pPr>
              <a:spcBef>
                <a:spcPts val="800"/>
              </a:spcBef>
            </a:pPr>
            <a:r>
              <a:rPr lang="en-US" dirty="0" smtClean="0"/>
              <a:t>Know How Your Resume Communicates.</a:t>
            </a:r>
          </a:p>
          <a:p>
            <a:pPr>
              <a:spcBef>
                <a:spcPts val="800"/>
              </a:spcBef>
            </a:pPr>
            <a:r>
              <a:rPr lang="en-US" dirty="0" smtClean="0"/>
              <a:t>How Job Search Boards Can Help.</a:t>
            </a:r>
          </a:p>
          <a:p>
            <a:pPr>
              <a:spcBef>
                <a:spcPts val="800"/>
              </a:spcBef>
            </a:pPr>
            <a:r>
              <a:rPr lang="en-US" dirty="0" smtClean="0"/>
              <a:t>What Networking Really Is.</a:t>
            </a:r>
          </a:p>
          <a:p>
            <a:pPr>
              <a:spcBef>
                <a:spcPts val="800"/>
              </a:spcBef>
            </a:pPr>
            <a:r>
              <a:rPr lang="en-US" dirty="0" smtClean="0"/>
              <a:t>Being your (Best) Self.</a:t>
            </a:r>
          </a:p>
          <a:p>
            <a:pPr>
              <a:spcBef>
                <a:spcPts val="800"/>
              </a:spcBef>
            </a:pPr>
            <a:r>
              <a:rPr lang="en-US" dirty="0" smtClean="0"/>
              <a:t>Empathy Is Success.</a:t>
            </a:r>
          </a:p>
          <a:p>
            <a:pPr>
              <a:spcBef>
                <a:spcPts val="800"/>
              </a:spcBef>
            </a:pPr>
            <a:r>
              <a:rPr lang="en-US" dirty="0" smtClean="0"/>
              <a:t>A “Blitz” Can Help You Get Going.</a:t>
            </a:r>
          </a:p>
          <a:p>
            <a:pPr>
              <a:spcBef>
                <a:spcPts val="800"/>
              </a:spcBef>
            </a:pPr>
            <a:r>
              <a:rPr lang="en-US" dirty="0" smtClean="0"/>
              <a:t>The Job Search is a Campaign.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Let’s Get Going!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We’ll look at each section in detail and what you can do.  After all we’re not getting any more employed sitting here!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Dealing With Regional Issues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Location, Location, Frustration</a:t>
            </a:r>
          </a:p>
        </p:txBody>
      </p:sp>
      <p:pic>
        <p:nvPicPr>
          <p:cNvPr id="8" name="Picture Placeholder 7" descr="file0002004610600.jpg"/>
          <p:cNvPicPr>
            <a:picLocks noGrp="1" noChangeAspect="1"/>
          </p:cNvPicPr>
          <p:nvPr>
            <p:ph type="pic" sz="quarter" idx="12"/>
          </p:nvPr>
        </p:nvPicPr>
        <p:blipFill>
          <a:blip r:embed="rId2"/>
          <a:srcRect l="-47100" r="-47100"/>
          <a:stretch>
            <a:fillRect/>
          </a:stretch>
        </p:blipFill>
        <p:spPr/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Regional Differences Can Be Radical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Differences occur in jobs, requirements, and responsibilities by country, by coast, by state, and even by city.</a:t>
            </a:r>
          </a:p>
          <a:p>
            <a:r>
              <a:rPr lang="en-US" dirty="0" smtClean="0"/>
              <a:t>These differences can be subtle or blatant, but we’re often not aware of them either way – because it’s easy to assume things are the same.</a:t>
            </a:r>
          </a:p>
          <a:p>
            <a:r>
              <a:rPr lang="en-US" dirty="0" smtClean="0"/>
              <a:t>Even in areas near each other, there can be startling regional differences.</a:t>
            </a:r>
          </a:p>
          <a:p>
            <a:r>
              <a:rPr lang="en-US" dirty="0" smtClean="0"/>
              <a:t>Realizing these differences can be an edge in your search.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 Should . . 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Understand Job Titles between regions.</a:t>
            </a:r>
          </a:p>
          <a:p>
            <a:r>
              <a:rPr lang="en-US" dirty="0" smtClean="0"/>
              <a:t>Understand which search tools work for which areas.</a:t>
            </a:r>
          </a:p>
          <a:p>
            <a:r>
              <a:rPr lang="en-US" dirty="0" smtClean="0"/>
              <a:t>Understand the value of your experience for different areas.</a:t>
            </a:r>
          </a:p>
          <a:p>
            <a:r>
              <a:rPr lang="en-US" dirty="0" smtClean="0"/>
              <a:t>Get to know a region to show knowledge of an area in interviews.</a:t>
            </a:r>
          </a:p>
          <a:p>
            <a:r>
              <a:rPr lang="en-US" dirty="0" smtClean="0"/>
              <a:t>Find what attitude works for you in what region.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ixel">
  <a:themeElements>
    <a:clrScheme name="Pixel">
      <a:dk1>
        <a:srgbClr val="FFFFFF"/>
      </a:dk1>
      <a:lt1>
        <a:srgbClr val="103154"/>
      </a:lt1>
      <a:dk2>
        <a:srgbClr val="0096FF"/>
      </a:dk2>
      <a:lt2>
        <a:srgbClr val="87FDFF"/>
      </a:lt2>
      <a:accent1>
        <a:srgbClr val="FF7F01"/>
      </a:accent1>
      <a:accent2>
        <a:srgbClr val="F1B015"/>
      </a:accent2>
      <a:accent3>
        <a:srgbClr val="FBEC85"/>
      </a:accent3>
      <a:accent4>
        <a:srgbClr val="D2C2F1"/>
      </a:accent4>
      <a:accent5>
        <a:srgbClr val="DA5AF4"/>
      </a:accent5>
      <a:accent6>
        <a:srgbClr val="9D09D1"/>
      </a:accent6>
      <a:hlink>
        <a:srgbClr val="1286C9"/>
      </a:hlink>
      <a:folHlink>
        <a:srgbClr val="A8C2E7"/>
      </a:folHlink>
    </a:clrScheme>
    <a:fontScheme name="Pixel">
      <a:majorFont>
        <a:latin typeface="Corbel"/>
        <a:ea typeface=""/>
        <a:cs typeface=""/>
        <a:font script="Jpan" typeface="メイリオ"/>
      </a:majorFont>
      <a:minorFont>
        <a:latin typeface="Corbel"/>
        <a:ea typeface=""/>
        <a:cs typeface=""/>
        <a:font script="Jpan" typeface="メイリオ"/>
      </a:minorFont>
    </a:fontScheme>
    <a:fmtScheme name="Pixel">
      <a:fillStyleLst>
        <a:solidFill>
          <a:schemeClr val="phClr"/>
        </a:solidFill>
        <a:solidFill>
          <a:schemeClr val="phClr">
            <a:satMod val="150000"/>
          </a:schemeClr>
        </a:solidFill>
        <a:solidFill>
          <a:schemeClr val="phClr">
            <a:shade val="80000"/>
            <a:lumMod val="9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>
              <a:alpha val="8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63500" dir="2700000" sx="102000" sy="102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glow" dir="tl"/>
          </a:scene3d>
          <a:sp3d>
            <a:bevelT w="0" h="0"/>
          </a:sp3d>
        </a:effectStyle>
        <a:effectStyle>
          <a:effectLst>
            <a:outerShdw blurRad="63500" dist="38100" dir="3600000" sx="103000" sy="103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5400000"/>
            </a:lightRig>
          </a:scene3d>
          <a:sp3d prstMaterial="softmetal">
            <a:bevelT w="635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5000"/>
                <a:satMod val="350000"/>
              </a:schemeClr>
            </a:gs>
            <a:gs pos="100000">
              <a:schemeClr val="phClr">
                <a:shade val="20000"/>
                <a:satMod val="15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1000"/>
                <a:satMod val="400000"/>
              </a:schemeClr>
              <a:schemeClr val="phClr">
                <a:tint val="50000"/>
                <a:satMod val="45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Pixel.thmx</Template>
  <TotalTime>373</TotalTime>
  <Words>1770</Words>
  <Application>Microsoft Macintosh PowerPoint</Application>
  <PresentationFormat>On-screen Show (4:3)</PresentationFormat>
  <Paragraphs>145</Paragraphs>
  <Slides>34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Pixel</vt:lpstr>
      <vt:lpstr>Quest For Employment</vt:lpstr>
      <vt:lpstr>I’m Steven Savage</vt:lpstr>
      <vt:lpstr>So why am I flapping my jaw again?</vt:lpstr>
      <vt:lpstr>What Did I Discover?</vt:lpstr>
      <vt:lpstr>So What Areas Can We Improve?</vt:lpstr>
      <vt:lpstr>So Let’s Get Going!</vt:lpstr>
      <vt:lpstr>Dealing With Regional Issues</vt:lpstr>
      <vt:lpstr>Regional Differences Can Be Radical</vt:lpstr>
      <vt:lpstr>You Should . . .</vt:lpstr>
      <vt:lpstr>Know How Your Resume Communicates</vt:lpstr>
      <vt:lpstr>Resumes Say More Than We Think</vt:lpstr>
      <vt:lpstr>You Should . . .</vt:lpstr>
      <vt:lpstr>How Job Search Boards Can Help</vt:lpstr>
      <vt:lpstr>Job Search Boards Work – Kind Of</vt:lpstr>
      <vt:lpstr>You Should . . .</vt:lpstr>
      <vt:lpstr>What Networking Really Is</vt:lpstr>
      <vt:lpstr>Networking Is More Than It Seems</vt:lpstr>
      <vt:lpstr>You Should . . .</vt:lpstr>
      <vt:lpstr>Being your (Best) Self</vt:lpstr>
      <vt:lpstr>You Want To Be Yourself</vt:lpstr>
      <vt:lpstr>You Should . . .</vt:lpstr>
      <vt:lpstr>Empathy Is Success</vt:lpstr>
      <vt:lpstr>Empathy Is Lacking In The Job Search</vt:lpstr>
      <vt:lpstr>You Should . . .</vt:lpstr>
      <vt:lpstr>A “Blitz” Can Help You Get Going</vt:lpstr>
      <vt:lpstr>Starting the Job Search Is Hard</vt:lpstr>
      <vt:lpstr>You Should . . .</vt:lpstr>
      <vt:lpstr>The Job Search is a Campaign</vt:lpstr>
      <vt:lpstr>A Job Search Should Be A Campaign</vt:lpstr>
      <vt:lpstr>You Should . . .</vt:lpstr>
      <vt:lpstr>In Conclusion</vt:lpstr>
      <vt:lpstr>Go Beyond The Basics</vt:lpstr>
      <vt:lpstr>Your Instructions</vt:lpstr>
      <vt:lpstr>Contact Me!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Quest For Employment</dc:title>
  <dc:creator>Steven Savage</dc:creator>
  <cp:lastModifiedBy>Steven Savage</cp:lastModifiedBy>
  <cp:revision>9</cp:revision>
  <dcterms:created xsi:type="dcterms:W3CDTF">2013-04-13T01:04:56Z</dcterms:created>
  <dcterms:modified xsi:type="dcterms:W3CDTF">2013-04-13T01:05:12Z</dcterms:modified>
</cp:coreProperties>
</file>